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5" r:id="rId2"/>
    <p:sldId id="296" r:id="rId3"/>
    <p:sldId id="298" r:id="rId4"/>
    <p:sldId id="302" r:id="rId5"/>
    <p:sldId id="301" r:id="rId6"/>
    <p:sldId id="304" r:id="rId7"/>
    <p:sldId id="303" r:id="rId8"/>
    <p:sldId id="305" r:id="rId9"/>
    <p:sldId id="30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e Topolnikov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89F3-745D-4983-911B-FE15B1578347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399BC-BA3E-4C2D-AF40-B4626150C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31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9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8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84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27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95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9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4458-3B9B-4D68-986A-A93D83B5BB4E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64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4108" y="1441513"/>
            <a:ext cx="105384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Патриотическое воспитание на уроках учебного предмета "Основы безопасности и защиты Родины"</a:t>
            </a:r>
            <a:endParaRPr lang="ru-RU" sz="3600" i="1" dirty="0">
              <a:solidFill>
                <a:srgbClr val="002060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>
                <a:solidFill>
                  <a:srgbClr val="002060"/>
                </a:solidFill>
              </a:rPr>
              <a:t>                      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1" dirty="0">
                <a:solidFill>
                  <a:srgbClr val="002060"/>
                </a:solidFill>
              </a:rPr>
              <a:t>		</a:t>
            </a:r>
            <a:r>
              <a:rPr lang="ru-RU" sz="2000" i="1" dirty="0" err="1">
                <a:solidFill>
                  <a:srgbClr val="002060"/>
                </a:solidFill>
              </a:rPr>
              <a:t>Ильмухаметов</a:t>
            </a:r>
            <a:r>
              <a:rPr lang="ru-RU" sz="2000" i="1" dirty="0">
                <a:solidFill>
                  <a:srgbClr val="002060"/>
                </a:solidFill>
              </a:rPr>
              <a:t> Ахат </a:t>
            </a:r>
            <a:r>
              <a:rPr lang="ru-RU" sz="2000" i="1" dirty="0" err="1">
                <a:solidFill>
                  <a:srgbClr val="002060"/>
                </a:solidFill>
              </a:rPr>
              <a:t>Галимович</a:t>
            </a:r>
            <a:r>
              <a:rPr lang="ru-RU" sz="2000" i="1" dirty="0">
                <a:solidFill>
                  <a:srgbClr val="002060"/>
                </a:solidFill>
              </a:rPr>
              <a:t>,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i="1" dirty="0">
                <a:solidFill>
                  <a:srgbClr val="002060"/>
                </a:solidFill>
              </a:rPr>
              <a:t>                                преподаватель ЦНППМПР ГБПОУ 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i="1" dirty="0">
                <a:solidFill>
                  <a:srgbClr val="002060"/>
                </a:solidFill>
              </a:rPr>
              <a:t>                      Уфимский многопрофильный 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000" i="1" dirty="0">
                <a:solidFill>
                  <a:srgbClr val="002060"/>
                </a:solidFill>
              </a:rPr>
              <a:t>                     профессиональный колледж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5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4108" y="1441513"/>
            <a:ext cx="1053848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marL="0" indent="0" algn="l">
              <a:buNone/>
            </a:pPr>
            <a:r>
              <a:rPr lang="ru-RU" sz="3600" b="0" i="0" dirty="0">
                <a:solidFill>
                  <a:srgbClr val="1A1A1A"/>
                </a:solidFill>
                <a:effectLst/>
              </a:rPr>
              <a:t>«Мы должны строить свое</a:t>
            </a:r>
            <a:r>
              <a:rPr lang="en-US" sz="3600" b="0" i="0" dirty="0">
                <a:solidFill>
                  <a:srgbClr val="1A1A1A"/>
                </a:solidFill>
                <a:effectLst/>
              </a:rPr>
              <a:t> </a:t>
            </a:r>
            <a:r>
              <a:rPr lang="ru-RU" sz="3600" b="0" i="0" dirty="0">
                <a:solidFill>
                  <a:srgbClr val="1A1A1A"/>
                </a:solidFill>
                <a:effectLst/>
              </a:rPr>
              <a:t>будущее и будущее своих детей. И такой фундамент –</a:t>
            </a:r>
            <a:r>
              <a:rPr lang="en-US" sz="3600" b="0" i="0" dirty="0">
                <a:solidFill>
                  <a:srgbClr val="1A1A1A"/>
                </a:solidFill>
                <a:effectLst/>
              </a:rPr>
              <a:t> </a:t>
            </a:r>
            <a:r>
              <a:rPr lang="ru-RU" sz="3600" b="0" i="0" dirty="0">
                <a:solidFill>
                  <a:srgbClr val="1A1A1A"/>
                </a:solidFill>
                <a:effectLst/>
              </a:rPr>
              <a:t>патриотизм.</a:t>
            </a:r>
            <a:r>
              <a:rPr lang="en-US" sz="3600" dirty="0">
                <a:solidFill>
                  <a:srgbClr val="1A1A1A"/>
                </a:solidFill>
              </a:rPr>
              <a:t>&lt;</a:t>
            </a:r>
            <a:r>
              <a:rPr lang="ba-RU" sz="3600" dirty="0">
                <a:solidFill>
                  <a:srgbClr val="1A1A1A"/>
                </a:solidFill>
              </a:rPr>
              <a:t>...</a:t>
            </a:r>
            <a:r>
              <a:rPr lang="en-US" sz="3600" dirty="0">
                <a:solidFill>
                  <a:srgbClr val="1A1A1A"/>
                </a:solidFill>
              </a:rPr>
              <a:t>&gt;</a:t>
            </a:r>
            <a:r>
              <a:rPr lang="en-US" sz="3600" b="0" i="0" dirty="0">
                <a:solidFill>
                  <a:srgbClr val="1A1A1A"/>
                </a:solidFill>
                <a:effectLst/>
              </a:rPr>
              <a:t> </a:t>
            </a:r>
            <a:r>
              <a:rPr lang="ru-RU" sz="3600" b="0" i="0" dirty="0">
                <a:solidFill>
                  <a:srgbClr val="1A1A1A"/>
                </a:solidFill>
                <a:effectLst/>
              </a:rPr>
              <a:t>Утратив патриотизм, связанные с ним национальную гордость и достоинство, мы потеряем себя как народ, способный на великие свершения».</a:t>
            </a:r>
          </a:p>
          <a:p>
            <a:pPr marL="0" indent="0" algn="r">
              <a:buNone/>
            </a:pPr>
            <a:r>
              <a:rPr lang="ba-RU" sz="2400" i="1" dirty="0"/>
              <a:t>(Президент РФ В.В. Путин)</a:t>
            </a:r>
            <a:endParaRPr lang="ru-RU" sz="2400" i="1" dirty="0"/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397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16524" y="1337400"/>
            <a:ext cx="105384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Патриотическое воспитание – систематическая и целенаправленная деятельность органов государственной власти, институтов гражданского общества и семьи по формированию у граждан любви и уважения к Родине,  ответственного  отношения своей стране, чувства верности своему Отечеству, готовности защищать его интересы и вносить своей деятельный вклад в его процветание. </a:t>
            </a:r>
          </a:p>
          <a:p>
            <a:pPr algn="l"/>
            <a:endParaRPr lang="ru-RU" sz="1200" b="0" i="0" dirty="0">
              <a:solidFill>
                <a:srgbClr val="1A1A1A"/>
              </a:solidFill>
              <a:effectLst/>
              <a:latin typeface="YS Text"/>
            </a:endParaRPr>
          </a:p>
          <a:p>
            <a:pPr algn="l"/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Патриотическая работа – воспитательная деятельность по формированию патриотического сознания и патриотического поведения </a:t>
            </a:r>
            <a:r>
              <a:rPr lang="ru-RU" sz="3200" b="0" i="0">
                <a:solidFill>
                  <a:srgbClr val="1A1A1A"/>
                </a:solidFill>
                <a:effectLst/>
                <a:latin typeface="YS Text"/>
              </a:rPr>
              <a:t>граждан.</a:t>
            </a:r>
          </a:p>
          <a:p>
            <a:pPr algn="l"/>
            <a:endParaRPr lang="ru-RU" sz="3200" b="0" i="0" dirty="0">
              <a:solidFill>
                <a:srgbClr val="1A1A1A"/>
              </a:solidFill>
              <a:effectLst/>
              <a:latin typeface="YS Text"/>
            </a:endParaRP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791308"/>
            <a:ext cx="8634047" cy="5802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a-RU"/>
              <a:t>Патриотическое воспитание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40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4109" y="1776045"/>
            <a:ext cx="105331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3200" i="0" dirty="0">
                <a:effectLst/>
                <a:latin typeface="Roboto" panose="02000000000000000000" pitchFamily="2" charset="0"/>
              </a:rPr>
              <a:t>Федеральный проект «Патриотическое воспитание граждан Российской Федерации» направлен на обеспечение функционирования системы патриотического воспитания граждан Российской Федерации. В рамках проекта ведется работа по развитию воспитательной работы в образовательных организациях общего и профессионального образования, проведению мероприятий патриотической направленности.</a:t>
            </a:r>
            <a:r>
              <a:rPr lang="ru-RU" sz="320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.</a:t>
            </a:r>
            <a:endParaRPr lang="ru-RU" sz="3200" dirty="0"/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791307"/>
            <a:ext cx="8634047" cy="8352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i="0" dirty="0">
                <a:effectLst/>
                <a:latin typeface="Roboto" panose="02000000000000000000" pitchFamily="2" charset="0"/>
              </a:rPr>
              <a:t>Патриотическое воспитание граждан Российской Федерации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33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4300" y="1565031"/>
            <a:ext cx="108936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0" dirty="0">
                <a:effectLst/>
              </a:rPr>
              <a:t>Закон Республики Башкортостан от 26.06.2023 № 755-з</a:t>
            </a:r>
            <a:br>
              <a:rPr lang="ru-RU" sz="2800" dirty="0"/>
            </a:br>
            <a:r>
              <a:rPr lang="ru-RU" sz="2800" i="0" dirty="0">
                <a:effectLst/>
              </a:rPr>
              <a:t>"О патриотическом воспитании в Республике Башкортостан"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0" dirty="0">
                <a:effectLst/>
              </a:rPr>
              <a:t>Указ Главы Республики Башкортостан от 11 марта 2024 г. № УГ-213 "О создании Республиканского координационного совета по патриотическому воспитанию граждан"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0" dirty="0">
                <a:effectLst/>
              </a:rPr>
              <a:t>Указ Главы Республики Башкортостан от 13 ноября 2023 года № УГ-986 "О грантах Главы Республики Башкортостан за лучшую организацию работы по патриотическому воспитанию обучающихся в общеобразовательных организациях Республики Башкортостан»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0" dirty="0">
                <a:effectLst/>
              </a:rPr>
              <a:t>Приказ Министерства образования и науки РБ от 14.01.2025 № 26 «Об утверждении Плана работы по патриотическому воспитанию»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606669"/>
            <a:ext cx="8634047" cy="95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О патриотическом воспитании 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в Республике Башкортостан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8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2900" y="1565031"/>
            <a:ext cx="105595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700" b="0" i="0" dirty="0">
                <a:effectLst/>
                <a:latin typeface="-apple-system"/>
              </a:rPr>
              <a:t>Обновление ФГОС всех уровней образования определило изменения в области воспитательной работы в школе. Помимо создания условий для развития личности, самоопределения и социализации ребенка, воспитательная работа по ФГОС нацелена: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700" b="0" i="0" dirty="0">
                <a:effectLst/>
                <a:latin typeface="-apple-system"/>
              </a:rPr>
              <a:t>формирование чувства патриотизма, гражданственности;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700" b="0" i="0" dirty="0">
                <a:effectLst/>
                <a:latin typeface="-apple-system"/>
              </a:rPr>
              <a:t>освоение и принятие норм, ценностей и традиций российского общества;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700" b="0" i="0" dirty="0">
                <a:effectLst/>
                <a:latin typeface="-apple-system"/>
              </a:rPr>
              <a:t>приобретение необходимого социокультурного опыта поведения, общения, межличностных социальных отношений, применение полученных знаний;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700" b="0" i="0" dirty="0">
                <a:effectLst/>
                <a:latin typeface="-apple-system"/>
              </a:rPr>
              <a:t>достижение личностных результатов освоения общеобразовательных программ.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606669"/>
            <a:ext cx="8634047" cy="95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a-RU" dirty="0">
                <a:latin typeface="+mn-lt"/>
              </a:rPr>
              <a:t>Требования ФГОС И ФООП </a:t>
            </a:r>
            <a:br>
              <a:rPr lang="ba-RU" dirty="0">
                <a:latin typeface="+mn-lt"/>
              </a:rPr>
            </a:br>
            <a:r>
              <a:rPr lang="ba-RU" dirty="0">
                <a:latin typeface="+mn-lt"/>
              </a:rPr>
              <a:t>к воспитательной работе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684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09954" y="2151727"/>
            <a:ext cx="105595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духовно-нравственное воспитание;</a:t>
            </a:r>
          </a:p>
          <a:p>
            <a:pPr algn="l"/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историко-культурное воспитание;</a:t>
            </a:r>
          </a:p>
          <a:p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гражданско-патриотическое воспитание;</a:t>
            </a:r>
          </a:p>
          <a:p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военно-патриотическое воспитание;</a:t>
            </a:r>
            <a:endParaRPr lang="ru-RU" sz="3200" dirty="0">
              <a:solidFill>
                <a:srgbClr val="1A1A1A"/>
              </a:solidFill>
              <a:latin typeface="YS Text"/>
            </a:endParaRPr>
          </a:p>
          <a:p>
            <a:r>
              <a:rPr lang="ru-RU" sz="3200" b="0" i="0" dirty="0">
                <a:solidFill>
                  <a:srgbClr val="1A1A1A"/>
                </a:solidFill>
                <a:effectLst/>
                <a:latin typeface="YS Text"/>
              </a:rPr>
              <a:t>спортивно-патриотическое воспитание.</a:t>
            </a:r>
            <a:endParaRPr lang="ru-RU" sz="3200" dirty="0"/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606669"/>
            <a:ext cx="8634047" cy="95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a-RU" dirty="0">
                <a:latin typeface="+mn-lt"/>
              </a:rPr>
              <a:t>Основные направления </a:t>
            </a:r>
          </a:p>
          <a:p>
            <a:r>
              <a:rPr lang="ba-RU" dirty="0">
                <a:latin typeface="+mn-lt"/>
              </a:rPr>
              <a:t>патриотического воспитания в школе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167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48409" y="2180492"/>
            <a:ext cx="104804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уроки в соотвествии с требованиями ФГОС;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уроки жизни;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воспитательная работа;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Юнармия;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кадетские классы;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шаймуратовские классы;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внеурочная деятельность;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ba-RU" sz="3200" dirty="0"/>
              <a:t>сотрудничество с общественными организациями. 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2373922" y="606669"/>
            <a:ext cx="8634047" cy="95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a-RU" dirty="0">
                <a:latin typeface="+mn-lt"/>
              </a:rPr>
              <a:t>Реализация программы патриотического воспитания в школе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087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16E984C-0CE0-4966-953E-E29FB4191D39}"/>
              </a:ext>
            </a:extLst>
          </p:cNvPr>
          <p:cNvSpPr txBox="1">
            <a:spLocks/>
          </p:cNvSpPr>
          <p:nvPr/>
        </p:nvSpPr>
        <p:spPr>
          <a:xfrm>
            <a:off x="1266092" y="2911796"/>
            <a:ext cx="8634047" cy="95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a-RU" dirty="0">
                <a:latin typeface="+mn-lt"/>
              </a:rPr>
              <a:t>Спасибо за внимание!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7275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428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-apple-system</vt:lpstr>
      <vt:lpstr>Arial</vt:lpstr>
      <vt:lpstr>Calibri</vt:lpstr>
      <vt:lpstr>Calibri Light</vt:lpstr>
      <vt:lpstr>PT Sans</vt:lpstr>
      <vt:lpstr>Roboto</vt:lpstr>
      <vt:lpstr>Times New Roman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Эльмир</cp:lastModifiedBy>
  <cp:revision>66</cp:revision>
  <dcterms:created xsi:type="dcterms:W3CDTF">2021-04-19T14:47:32Z</dcterms:created>
  <dcterms:modified xsi:type="dcterms:W3CDTF">2025-04-23T04:24:28Z</dcterms:modified>
</cp:coreProperties>
</file>